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2" r:id="rId3"/>
    <p:sldMasterId id="2147483704" r:id="rId4"/>
  </p:sldMasterIdLst>
  <p:notesMasterIdLst>
    <p:notesMasterId r:id="rId8"/>
  </p:notesMasterIdLst>
  <p:sldIdLst>
    <p:sldId id="496" r:id="rId5"/>
    <p:sldId id="497" r:id="rId6"/>
    <p:sldId id="498" r:id="rId7"/>
    <p:sldId id="499" r:id="rId9"/>
    <p:sldId id="500" r:id="rId10"/>
    <p:sldId id="501" r:id="rId11"/>
    <p:sldId id="547" r:id="rId12"/>
    <p:sldId id="548" r:id="rId13"/>
    <p:sldId id="549" r:id="rId14"/>
    <p:sldId id="550" r:id="rId15"/>
    <p:sldId id="551" r:id="rId16"/>
    <p:sldId id="552" r:id="rId17"/>
    <p:sldId id="553" r:id="rId18"/>
    <p:sldId id="554" r:id="rId19"/>
    <p:sldId id="555" r:id="rId20"/>
    <p:sldId id="556" r:id="rId21"/>
    <p:sldId id="557" r:id="rId22"/>
    <p:sldId id="558" r:id="rId23"/>
    <p:sldId id="559" r:id="rId24"/>
    <p:sldId id="560" r:id="rId25"/>
    <p:sldId id="561" r:id="rId26"/>
    <p:sldId id="562" r:id="rId27"/>
    <p:sldId id="563" r:id="rId28"/>
    <p:sldId id="564" r:id="rId29"/>
    <p:sldId id="565" r:id="rId30"/>
    <p:sldId id="566" r:id="rId31"/>
    <p:sldId id="567" r:id="rId32"/>
    <p:sldId id="568" r:id="rId33"/>
    <p:sldId id="569" r:id="rId34"/>
    <p:sldId id="570" r:id="rId35"/>
    <p:sldId id="546" r:id="rId36"/>
    <p:sldId id="571" r:id="rId37"/>
    <p:sldId id="572" r:id="rId38"/>
    <p:sldId id="573" r:id="rId39"/>
    <p:sldId id="574" r:id="rId40"/>
    <p:sldId id="575" r:id="rId41"/>
    <p:sldId id="576" r:id="rId42"/>
    <p:sldId id="577" r:id="rId43"/>
    <p:sldId id="578" r:id="rId44"/>
    <p:sldId id="579" r:id="rId45"/>
    <p:sldId id="580" r:id="rId46"/>
    <p:sldId id="592" r:id="rId47"/>
    <p:sldId id="593" r:id="rId48"/>
    <p:sldId id="594" r:id="rId49"/>
    <p:sldId id="581" r:id="rId50"/>
    <p:sldId id="582" r:id="rId51"/>
    <p:sldId id="595" r:id="rId52"/>
    <p:sldId id="585" r:id="rId53"/>
    <p:sldId id="586" r:id="rId54"/>
    <p:sldId id="587" r:id="rId55"/>
    <p:sldId id="588" r:id="rId56"/>
    <p:sldId id="589" r:id="rId57"/>
    <p:sldId id="590" r:id="rId58"/>
  </p:sldIdLst>
  <p:sldSz cx="12192000" cy="6858000"/>
  <p:notesSz cx="6858000" cy="9144000"/>
  <p:custDataLst>
    <p:tags r:id="rId63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59" userDrawn="1">
          <p15:clr>
            <a:srgbClr val="A4A3A4"/>
          </p15:clr>
        </p15:guide>
        <p15:guide id="4" pos="102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48"/>
    <p:restoredTop sz="94660"/>
  </p:normalViewPr>
  <p:slideViewPr>
    <p:cSldViewPr showGuides="1">
      <p:cViewPr varScale="1">
        <p:scale>
          <a:sx n="86" d="100"/>
          <a:sy n="86" d="100"/>
        </p:scale>
        <p:origin x="1086" y="78"/>
      </p:cViewPr>
      <p:guideLst>
        <p:guide orient="horz" pos="2159"/>
        <p:guide pos="10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3" Type="http://schemas.openxmlformats.org/officeDocument/2006/relationships/tags" Target="tags/tag15.xml"/><Relationship Id="rId62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2.xml"/><Relationship Id="rId59" Type="http://schemas.openxmlformats.org/officeDocument/2006/relationships/presProps" Target="presProps.xml"/><Relationship Id="rId58" Type="http://schemas.openxmlformats.org/officeDocument/2006/relationships/slide" Target="slides/slide53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" Type="http://schemas.openxmlformats.org/officeDocument/2006/relationships/slide" Target="slides/slide1.xml"/><Relationship Id="rId49" Type="http://schemas.openxmlformats.org/officeDocument/2006/relationships/slide" Target="slides/slide4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56DBEF-6A8C-46D8-AC41-7E25BD4C3B7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7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71897F7-4387-44BC-BD2A-86D7C3C9DF69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emf"/><Relationship Id="rId6" Type="http://schemas.openxmlformats.org/officeDocument/2006/relationships/tags" Target="../tags/tag6.xml"/><Relationship Id="rId5" Type="http://schemas.openxmlformats.org/officeDocument/2006/relationships/image" Target="../media/image2.emf"/><Relationship Id="rId4" Type="http://schemas.openxmlformats.org/officeDocument/2006/relationships/tags" Target="../tags/tag5.xml"/><Relationship Id="rId3" Type="http://schemas.openxmlformats.org/officeDocument/2006/relationships/image" Target="../media/image1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emf"/><Relationship Id="rId6" Type="http://schemas.openxmlformats.org/officeDocument/2006/relationships/tags" Target="../tags/tag3.xml"/><Relationship Id="rId5" Type="http://schemas.openxmlformats.org/officeDocument/2006/relationships/image" Target="../media/image2.emf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sym typeface="黑体" panose="02010609060101010101" pitchFamily="49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4" Type="http://schemas.openxmlformats.org/officeDocument/2006/relationships/theme" Target="../theme/theme1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0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黑体" panose="02010609060101010101" pitchFamily="49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0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tags" Target="../tags/tag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98265" y="4256504"/>
            <a:ext cx="2689860" cy="566420"/>
            <a:chOff x="8046" y="6890"/>
            <a:chExt cx="3107" cy="892"/>
          </a:xfrm>
        </p:grpSpPr>
        <p:sp>
          <p:nvSpPr>
            <p:cNvPr id="6" name="圆角矩形 5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黑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中南大学出版社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887220" y="629285"/>
            <a:ext cx="6711950" cy="2861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康复医学概论</a:t>
            </a:r>
            <a:endParaRPr lang="zh-CN" altLang="en-US" sz="7200" b="1" dirty="0" smtClean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（第二版）</a:t>
            </a:r>
            <a:endParaRPr lang="zh-CN" altLang="en-US" sz="4000" b="1" dirty="0" smtClean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1703705" y="981075"/>
            <a:ext cx="10100945" cy="3284855"/>
          </a:xfrm>
          <a:solidFill>
            <a:srgbClr val="FFFFFF"/>
          </a:solidFill>
        </p:spPr>
        <p:txBody>
          <a:bodyPr vert="horz" wrap="square" lIns="121920" tIns="60960" rIns="121920" bIns="60960" numCol="1" anchor="t" anchorCtr="0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auto" latinLnBrk="0" hangingPunct="0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anose="05000000000000000000" charset="0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1976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WHO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提出社区康复目的是扩大康复服务覆盖面，特别是发展中国家。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4320" marR="0" lvl="0" indent="-274320" algn="just" defTabSz="914400" rtl="0" eaLnBrk="0" fontAlgn="auto" latinLnBrk="0" hangingPunct="0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anose="05020102010507070707"/>
              <a:buChar char=""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1978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，阿拉木图初级卫生保健会议确定将社区康复纳入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PHC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中实施。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4320" marR="0" lvl="0" indent="-274320" algn="just" defTabSz="914400" rtl="0" eaLnBrk="0" fontAlgn="auto" latinLnBrk="0" hangingPunct="0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anose="05020102010507070707"/>
              <a:buChar char=""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1979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WHO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个国家进行试点。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4320" marR="0" lvl="0" indent="-274320" algn="just" defTabSz="914400" rtl="0" eaLnBrk="0" fontAlgn="auto" latinLnBrk="0" hangingPunct="0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anose="05020102010507070707"/>
              <a:buChar char=""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1981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确定建立“残疾人日”，制定“残疾人十年”（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1983-1992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）社区康复发展规划，第一次定义“社区康复”。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4320" marR="0" lvl="0" indent="-274320" algn="just" defTabSz="914400" rtl="0" eaLnBrk="0" fontAlgn="auto" latinLnBrk="0" hangingPunct="0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anose="05020102010507070707"/>
              <a:buChar char=""/>
              <a:defRPr/>
            </a:pP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74320" marR="0" lvl="0" indent="-274320" algn="just" defTabSz="914400" rtl="0" eaLnBrk="0" fontAlgn="auto" latinLnBrk="0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anose="05020102010507070707"/>
              <a:buChar char=""/>
              <a:defRPr/>
            </a:pP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3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4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74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4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charRg st="94" end="1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内容占位符 2"/>
          <p:cNvSpPr>
            <a:spLocks noGrp="1"/>
          </p:cNvSpPr>
          <p:nvPr/>
        </p:nvSpPr>
        <p:spPr>
          <a:xfrm>
            <a:off x="1579880" y="1196340"/>
            <a:ext cx="10170795" cy="67798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1981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定义（第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次）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“在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社区的层次上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采取的康复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措施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，这些措施是利用和依靠社区的人力资源而进行的，包括依靠有残损、残疾、残障的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员本身，以及他们的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家庭和社会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。”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>
              <a:latin typeface="黑体" panose="02010609060101010101" pitchFamily="49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16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charRg st="16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内容占位符 2"/>
          <p:cNvSpPr>
            <a:spLocks noGrp="1"/>
          </p:cNvSpPr>
          <p:nvPr/>
        </p:nvSpPr>
        <p:spPr>
          <a:xfrm>
            <a:off x="1665605" y="956310"/>
            <a:ext cx="9598660" cy="494538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1983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ILO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UNESCO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UNICEF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众多联合国组织开展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项目。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1985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，英国伦敦大学设立“社区康复计划与管理”课程，培养国际化专门人才。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1992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大会对全球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进行评估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落后于保健、预防、治疗发展水平。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1993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UNDP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出版社区康复专著，系统介绍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华文细黑" panose="02010600040101010101" pitchFamily="2" charset="-122"/>
              </a:rPr>
              <a:t>。</a:t>
            </a:r>
            <a:endParaRPr lang="en-US" altLang="zh-CN" dirty="0">
              <a:latin typeface="黑体" panose="02010609060101010101" pitchFamily="49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3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charRg st="4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3">
                                            <p:txEl>
                                              <p:charRg st="43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charRg st="82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3">
                                            <p:txEl>
                                              <p:charRg st="82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charRg st="122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3">
                                            <p:txEl>
                                              <p:charRg st="122" end="1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内容占位符 2"/>
          <p:cNvSpPr>
            <a:spLocks noGrp="1"/>
          </p:cNvSpPr>
          <p:nvPr/>
        </p:nvSpPr>
        <p:spPr>
          <a:xfrm>
            <a:off x="1631315" y="1339215"/>
            <a:ext cx="10204450" cy="470535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1994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发表“残疾人机会均等标准规则”。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ILO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UNESCO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联合发表“关于残疾人社区康复的联合意见书”，第二次定义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i="1" dirty="0">
                <a:latin typeface="黑体" panose="02010609060101010101" pitchFamily="49" charset="-122"/>
                <a:ea typeface="黑体" panose="02010609060101010101" pitchFamily="49" charset="-122"/>
              </a:rPr>
              <a:t>“社区康复是</a:t>
            </a:r>
            <a:r>
              <a:rPr lang="zh-CN" altLang="en-US" i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社区发展计划</a:t>
            </a:r>
            <a:r>
              <a:rPr lang="zh-CN" altLang="en-US" i="1" dirty="0">
                <a:latin typeface="黑体" panose="02010609060101010101" pitchFamily="49" charset="-122"/>
                <a:ea typeface="黑体" panose="02010609060101010101" pitchFamily="49" charset="-122"/>
              </a:rPr>
              <a:t>中的一项</a:t>
            </a:r>
            <a:r>
              <a:rPr lang="zh-CN" altLang="en-US" i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康复策略</a:t>
            </a:r>
            <a:r>
              <a:rPr lang="zh-CN" altLang="en-US" i="1" dirty="0">
                <a:latin typeface="黑体" panose="02010609060101010101" pitchFamily="49" charset="-122"/>
                <a:ea typeface="黑体" panose="02010609060101010101" pitchFamily="49" charset="-122"/>
              </a:rPr>
              <a:t>，其目的是使所有残疾人享有康复服务、实现机会均等、充分参与的目标。社区康复的实施要依靠残疾人、残疾人亲友、残疾人所在的社区以及卫生、教育、劳动就业、社会保障等</a:t>
            </a:r>
            <a:r>
              <a:rPr lang="zh-CN" altLang="en-US" i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相关部门</a:t>
            </a:r>
            <a:r>
              <a:rPr lang="zh-CN" altLang="en-US" i="1" dirty="0">
                <a:latin typeface="黑体" panose="02010609060101010101" pitchFamily="49" charset="-122"/>
                <a:ea typeface="黑体" panose="02010609060101010101" pitchFamily="49" charset="-122"/>
              </a:rPr>
              <a:t>的共同努力。”</a:t>
            </a:r>
            <a:endParaRPr lang="zh-CN" altLang="en-US" i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endParaRPr lang="zh-CN" altLang="en-US" i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70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charRg st="70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3" name="Picture 2" descr="E:\甘肃白银 presentation20151115\国际CBR资料照片\IMG_20151014_08322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315" y="836930"/>
            <a:ext cx="8997950" cy="5718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" y="-27305"/>
            <a:ext cx="10653395" cy="6841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Picture 2" descr="E:\甘肃白银 presentation20151115\国际CBR资料照片\IMG_20151014_0832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00" y="621030"/>
            <a:ext cx="5671185" cy="53587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内容占位符 2"/>
          <p:cNvSpPr>
            <a:spLocks noGrp="1"/>
          </p:cNvSpPr>
          <p:nvPr/>
        </p:nvSpPr>
        <p:spPr>
          <a:xfrm>
            <a:off x="1608455" y="1412875"/>
            <a:ext cx="9898380" cy="325628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2001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关于功能、残疾和健康分类（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ICF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）明确了造成残疾的原因不仅是个人因素，强调了环境因素（物理的、信息的、态度及政策等）的作用。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dirty="0">
              <a:latin typeface="黑体" panose="02010609060101010101" pitchFamily="49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内容占位符 2"/>
          <p:cNvSpPr>
            <a:spLocks noGrp="1"/>
          </p:cNvSpPr>
          <p:nvPr/>
        </p:nvSpPr>
        <p:spPr>
          <a:xfrm>
            <a:off x="1630045" y="1621155"/>
            <a:ext cx="9501505" cy="410591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2003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，国际社区康复回顾与咨商大会（赫尔辛基）强调社区康复应融入社区发展整体规划中。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2004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ILO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UNESCO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发表“社区康复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2004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年联合意见书”，第三次定义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49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内容占位符 2"/>
          <p:cNvSpPr>
            <a:spLocks noGrp="1"/>
          </p:cNvSpPr>
          <p:nvPr/>
        </p:nvSpPr>
        <p:spPr>
          <a:xfrm>
            <a:off x="1615440" y="1129030"/>
            <a:ext cx="9980295" cy="443928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2004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联合国三大组织的新定义（第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次）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“社区康复是以社区为基础的康复，是为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残疾人康复、机会均等、减少贫困和社会包容的一种社区整体发展战略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。社区康复通过残疾人及其家属、残疾人组织和残疾人所在的社区，以及相关的政府和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民间的组织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、卫生、教育、职业、社会机构和其它机构共同努力贯彻执行。”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charRg st="22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8">
                                            <p:txEl>
                                              <p:charRg st="22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内容占位符 2"/>
          <p:cNvSpPr>
            <a:spLocks noGrp="1"/>
          </p:cNvSpPr>
          <p:nvPr/>
        </p:nvSpPr>
        <p:spPr>
          <a:xfrm>
            <a:off x="1656080" y="1415415"/>
            <a:ext cx="9881235" cy="391731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2006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61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届联合国大会通过“残疾人权利公约”，反映了全球对残疾认知和反映的重要转变，为社区康复发展提供了政策框架（充分、平等、尊严、人权）。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2010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WHO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UNESCO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ILO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IDDC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（国际残疾发展联盟）出版“社区康复指南”一书，明确了社区康复涵盖健康、教育、生计、社会融入和赋权五大领域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25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个方面的内容，为社区康复第四次下定义。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charRg st="0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76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charRg st="76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68022" y="164438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项目一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绪论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90570" y="164438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项目二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残疾学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68022" y="255395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项目三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康复医学基础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90570" y="255395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项目四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康复医学工作方式和流程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68022" y="34720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项目五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康复评定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90570" y="346313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项目六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康复治疗常用技术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008027" y="4401427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项目七</a:t>
              </a:r>
              <a:endPara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康复医学科的管理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90840" y="4372610"/>
            <a:ext cx="3698875" cy="539750"/>
            <a:chOff x="1397186" y="3857714"/>
            <a:chExt cx="4055189" cy="549605"/>
          </a:xfrm>
        </p:grpSpPr>
        <p:sp>
          <p:nvSpPr>
            <p:cNvPr id="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uFillTx/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项目八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社区康复</a:t>
              </a:r>
              <a:endPara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23437" y="5385106"/>
            <a:ext cx="3498580" cy="540000"/>
            <a:chOff x="1397186" y="3857714"/>
            <a:chExt cx="4055189" cy="549605"/>
          </a:xfrm>
        </p:grpSpPr>
        <p:sp>
          <p:nvSpPr>
            <p:cNvPr id="8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华文细黑" panose="02010600040101010101" pitchFamily="2" charset="-122"/>
                  <a:ea typeface="字魂70号-灵悦黑体"/>
                  <a:sym typeface="华文细黑" panose="02010600040101010101" pitchFamily="2" charset="-122"/>
                </a:rPr>
                <a:t>项目九</a:t>
              </a:r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pitchFamily="2" charset="-122"/>
                <a:ea typeface="字魂70号-灵悦黑体"/>
                <a:sym typeface="华文细黑" panose="0201060004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zh-CN" sz="1600" b="1" noProof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康复医学科病历书写规范</a:t>
              </a:r>
              <a:endParaRPr lang="zh-CN" altLang="en-US" sz="16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内容占位符 2"/>
          <p:cNvSpPr>
            <a:spLocks noGrp="1"/>
          </p:cNvSpPr>
          <p:nvPr/>
        </p:nvSpPr>
        <p:spPr>
          <a:xfrm>
            <a:off x="1656080" y="857885"/>
            <a:ext cx="9525000" cy="490347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2010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社区康复指南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的定义（第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次）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“社区康复是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一种多层面，自下而上的策略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，它能保证残疾人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权益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在社区水平的多样化。”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charRg st="22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charRg st="22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内容占位符 2"/>
          <p:cNvSpPr>
            <a:spLocks noGrp="1" noChangeArrowheads="1"/>
          </p:cNvSpPr>
          <p:nvPr/>
        </p:nvSpPr>
        <p:spPr>
          <a:xfrm>
            <a:off x="1584325" y="934085"/>
            <a:ext cx="9212580" cy="6225540"/>
          </a:xfrm>
          <a:solidFill>
            <a:srgbClr val="FFFFFF"/>
          </a:solidFill>
        </p:spPr>
        <p:txBody>
          <a:bodyPr vert="horz" wrap="square" lIns="121920" tIns="60960" rIns="121920" bIns="60960" numCol="1" anchor="t" anchorCtr="0" compatLnSpc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●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从社区医疗模式→医学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-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社会模式→包容性发展模式（从个人→个人与社会→全面融入主流社会）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●从单一部门执行模式→多部门密切配合共同实施的模式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-171450"/>
            <a:ext cx="6708775" cy="7162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二、国际社区康复模式的演变</a:t>
            </a:r>
            <a:endParaRPr lang="zh-CN" altLang="en-US" sz="3200" b="1" kern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1654810" y="863600"/>
            <a:ext cx="9432290" cy="3591560"/>
          </a:xfrm>
          <a:solidFill>
            <a:srgbClr val="FFFFFF"/>
          </a:solidFill>
        </p:spPr>
        <p:txBody>
          <a:bodyPr vert="horz" wrap="square" lIns="121920" tIns="60960" rIns="121920" bIns="60960" numCol="1" anchor="t" anchorCtr="0" compatLnSpc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●从单一学科模式→多学科参与的模式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●从残疾人被动参与→主动参与→残疾人人权模式（被动服务者→ 互动服务→ 平等享有生存、教育、健康、康复、适应性训练、就业、参与政治和公共生活、文娱体育的权利）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-171450"/>
            <a:ext cx="6708775" cy="7162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二、国际社区康复模式的演变</a:t>
            </a:r>
            <a:endParaRPr lang="zh-CN" altLang="en-US" sz="3200" b="1" kern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1" name="Content Placeholder 2"/>
          <p:cNvSpPr>
            <a:spLocks noGrp="1"/>
          </p:cNvSpPr>
          <p:nvPr/>
        </p:nvSpPr>
        <p:spPr>
          <a:xfrm>
            <a:off x="1638935" y="1288415"/>
            <a:ext cx="9975215" cy="594550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是社区总体发展框架内，为实现社区为本（残疾）融合发展的一种策略。</a:t>
            </a:r>
            <a:endParaRPr lang="en-AU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聚焦于提高残疾人士及其家庭的生活质量，满足他们的基本需求，确保他们融入当地社区生活，改善服务的使用。</a:t>
            </a:r>
            <a:endParaRPr lang="en-AU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项目工作的对象包括：个人、家庭、所在社区和当地服务提供者。</a:t>
            </a:r>
            <a:endParaRPr lang="en-AU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的实现需要残疾人士及其家庭、组织单位和社区、相关政府和非政府的卫生、教育、就业、社会和其他服务提供者的共同努力。</a:t>
            </a:r>
            <a:endParaRPr lang="en-GB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2705" name="Picture 2"/>
          <p:cNvPicPr>
            <a:picLocks noChangeAspect="1"/>
          </p:cNvPicPr>
          <p:nvPr/>
        </p:nvPicPr>
        <p:blipFill>
          <a:blip r:embed="rId1"/>
          <a:srcRect b="1686"/>
          <a:stretch>
            <a:fillRect/>
          </a:stretch>
        </p:blipFill>
        <p:spPr>
          <a:xfrm>
            <a:off x="1703705" y="1052830"/>
            <a:ext cx="9115425" cy="525653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31315" y="-171450"/>
            <a:ext cx="6708775" cy="7162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二、国际社区康复模式的演变</a:t>
            </a:r>
            <a:endParaRPr lang="zh-CN" altLang="en-US" sz="3200" b="1" kern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内容占位符 2"/>
          <p:cNvSpPr>
            <a:spLocks noGrp="1"/>
          </p:cNvSpPr>
          <p:nvPr/>
        </p:nvSpPr>
        <p:spPr>
          <a:xfrm>
            <a:off x="1631950" y="1579880"/>
            <a:ext cx="9701530" cy="400240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2010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月，世界卫生组织正式发布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社区康复指南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CBR Guidelines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编写者：世界卫生组织、联合国教科文组织、国际劳工组织、国际残疾与发展联盟。包括我国专家在内的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150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多位作者参与编写。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67640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三、关于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《</a:t>
            </a: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社区康复指南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》</a:t>
            </a:r>
            <a:endParaRPr lang="en-US" altLang="zh-CN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对象 2"/>
          <p:cNvPicPr/>
          <p:nvPr/>
        </p:nvPicPr>
        <p:blipFill>
          <a:blip r:embed="rId1"/>
          <a:srcRect t="-1875" r="-2776" b="-2100"/>
          <a:stretch>
            <a:fillRect/>
          </a:stretch>
        </p:blipFill>
        <p:spPr>
          <a:xfrm>
            <a:off x="1127760" y="764540"/>
            <a:ext cx="10177145" cy="585216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31315" y="71755"/>
            <a:ext cx="67640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三、关于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《</a:t>
            </a: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社区康复指南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》</a:t>
            </a:r>
            <a:endParaRPr lang="en-US" altLang="zh-CN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内容占位符 2"/>
          <p:cNvSpPr>
            <a:spLocks noGrp="1"/>
          </p:cNvSpPr>
          <p:nvPr/>
        </p:nvSpPr>
        <p:spPr>
          <a:xfrm>
            <a:off x="1477010" y="1052195"/>
            <a:ext cx="9196705" cy="470027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重点：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总结了三十余年全球发展中国家社区康复实践经验；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反映了发展中国家残疾人工作最新的理念和模式；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提出了发展中国家残疾人康复最迫切的需求和可行的解决办法。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基于：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2001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国际功能、残疾和健康分类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ICF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）的理论模式；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/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2006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年联合国发布的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残疾人权利公约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的原则和要求。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67640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三、关于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《</a:t>
            </a:r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社区康复指南</a:t>
            </a:r>
            <a:r>
              <a:rPr lang="en-US" altLang="zh-CN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》</a:t>
            </a:r>
            <a:endParaRPr lang="en-US" altLang="zh-CN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1"/>
          <p:cNvSpPr>
            <a:spLocks noGrp="1"/>
          </p:cNvSpPr>
          <p:nvPr/>
        </p:nvSpPr>
        <p:spPr>
          <a:xfrm>
            <a:off x="1631950" y="-27093"/>
            <a:ext cx="10972800" cy="844549"/>
          </a:xfrm>
          <a:prstGeom prst="rect">
            <a:avLst/>
          </a:prstGeom>
        </p:spPr>
        <p:txBody>
          <a:bodyPr vert="horz" wrap="square" lIns="121920" tIns="60960" rIns="121920" bIns="6096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指南适用对象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891" name="内容占位符 2"/>
          <p:cNvSpPr>
            <a:spLocks noGrp="1"/>
          </p:cNvSpPr>
          <p:nvPr/>
        </p:nvSpPr>
        <p:spPr>
          <a:xfrm>
            <a:off x="1631950" y="1280795"/>
            <a:ext cx="9627870" cy="376491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en-US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社区康复管理人员，包括政府部门、非政府组织等；</a:t>
            </a:r>
            <a:endParaRPr lang="en-US" altLang="zh-CN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en-US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社区康复专业人员，包括医务人员、教师、社工、辅助技术人员等；</a:t>
            </a:r>
            <a:endParaRPr lang="en-US" altLang="zh-CN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en-US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残疾人、残疾人家庭成员、残疾人自助组织；</a:t>
            </a:r>
            <a:endParaRPr lang="en-US" altLang="zh-CN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zh-CN" altLang="en-US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研究人员。</a:t>
            </a:r>
            <a:endParaRPr lang="zh-CN" altLang="en-US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1645285" y="1417955"/>
            <a:ext cx="9864090" cy="5360035"/>
          </a:xfrm>
          <a:solidFill>
            <a:srgbClr val="FFFFFF"/>
          </a:solidFill>
        </p:spPr>
        <p:txBody>
          <a:bodyPr vert="horz" wrap="square" lIns="121920" tIns="60960" rIns="121920" bIns="60960" numCol="1" anchor="t" anchorCtr="0" compatLnSpc="1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00" marR="0" lvl="0" indent="-6350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．尊重残疾人固有的尊严和个人自主，包括自由做 出自己的选择，以及个人自立；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．不歧视；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．充分和有效地参与社会并融入社会；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635000" marR="0" lvl="0" indent="-6350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．尊重差异，接受残疾人是人类多样性一部分，也是人类的一分子；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56080" y="44450"/>
            <a:ext cx="490664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国际社区康复工作十原则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rPr>
              <a:t>项目八</a:t>
            </a:r>
            <a:endParaRPr lang="zh-CN" altLang="en-US" sz="66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6600" b="1" noProof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社区康复</a:t>
            </a:r>
            <a:endParaRPr lang="zh-CN" altLang="en-US" sz="6600" b="1" noProof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 spd="med">
    <p:newsfla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1581150" y="571500"/>
            <a:ext cx="10045065" cy="6619875"/>
          </a:xfrm>
          <a:solidFill>
            <a:srgbClr val="FFFFFF"/>
          </a:solidFill>
        </p:spPr>
        <p:txBody>
          <a:bodyPr vert="horz" wrap="square" lIns="121920" tIns="60960" rIns="121920" bIns="60960" numCol="1" anchor="t" anchorCtr="0" compatLnSpc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5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．机会均等；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6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．无障碍；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7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．男女平等；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635000" marR="0" lvl="0" indent="-6350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8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．尊重儿童逐步发展的能力，并尊重残疾儿童保留其身份特性的权利；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．包括自我倡导在内赋能；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10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．社区康复可持续性发展。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56080" y="44450"/>
            <a:ext cx="490664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国际社区康复工作十原则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5821" y="2413337"/>
            <a:ext cx="8060358" cy="18453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任务二</a:t>
            </a:r>
            <a:r>
              <a:rPr lang="en-US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endParaRPr lang="en-US" altLang="zh-CN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zh-CN" altLang="zh-CN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我国社区康复的组织实施</a:t>
            </a:r>
            <a:endParaRPr lang="zh-CN" altLang="zh-CN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3" name="Rectangle 3"/>
          <p:cNvSpPr>
            <a:spLocks noGrp="1"/>
          </p:cNvSpPr>
          <p:nvPr/>
        </p:nvSpPr>
        <p:spPr>
          <a:xfrm>
            <a:off x="1657350" y="980440"/>
            <a:ext cx="10488295" cy="577151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  <a:buNone/>
            </a:pPr>
            <a:r>
              <a:rPr lang="en-US" altLang="zh-CN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、明确部门职责、实行目标管理</a:t>
            </a:r>
            <a:endParaRPr lang="zh-CN" altLang="en-US" sz="28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卫生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民政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教育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妇联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残联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43815"/>
            <a:ext cx="81883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一、建立社会化工作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体系 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2"/>
          <p:cNvSpPr/>
          <p:nvPr/>
        </p:nvSpPr>
        <p:spPr>
          <a:xfrm>
            <a:off x="767715" y="836930"/>
            <a:ext cx="10544175" cy="3328035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266700" algn="just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、建立社会化的社区康复服务体系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⑴组织管理网络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640080" lvl="1" indent="-246380" algn="just" eaLnBrk="1" hangingPunct="1">
              <a:lnSpc>
                <a:spcPct val="150000"/>
              </a:lnSpc>
              <a:buSzPct val="85000"/>
              <a:buFont typeface="Wingdings 2" panose="05020102010507070707" pitchFamily="18" charset="2"/>
              <a:buChar char="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政府：</a:t>
            </a:r>
            <a:r>
              <a:rPr lang="zh-CN" sz="2800">
                <a:ea typeface="宋体" panose="02010600030101010101" pitchFamily="2" charset="-122"/>
                <a:sym typeface="+mn-ea"/>
              </a:rPr>
              <a:t>组织管理网络由各级政府及卫生、民政、教育、残联等相关部门组成，负责制定康复保障措施，实施社区康复计划。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640080" lvl="1" indent="-246380" eaLnBrk="1" hangingPunct="1">
              <a:lnSpc>
                <a:spcPct val="150000"/>
              </a:lnSpc>
              <a:buSzPct val="85000"/>
              <a:buFont typeface="Wingdings 2" panose="05020102010507070707" pitchFamily="18" charset="2"/>
              <a:buChar char=""/>
            </a:pPr>
            <a:r>
              <a:rPr lang="zh-CN" sz="2800">
                <a:ea typeface="宋体" panose="02010600030101010101" pitchFamily="2" charset="-122"/>
                <a:sym typeface="+mn-ea"/>
              </a:rPr>
              <a:t>社区居委会、村委会：配备专职或兼职的社区康复员，为残疾人提供就近就便的康复服务。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Rectangle 3"/>
          <p:cNvSpPr>
            <a:spLocks noGrp="1"/>
          </p:cNvSpPr>
          <p:nvPr/>
        </p:nvSpPr>
        <p:spPr>
          <a:xfrm>
            <a:off x="1559560" y="1124585"/>
            <a:ext cx="10598150" cy="557085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）技术指导网络</a:t>
            </a:r>
            <a:endParaRPr lang="zh-CN" altLang="en-US" sz="28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各级指导组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各专业机构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各类其他资源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3"/>
          <p:cNvSpPr>
            <a:spLocks noGrp="1"/>
          </p:cNvSpPr>
          <p:nvPr/>
        </p:nvSpPr>
        <p:spPr>
          <a:xfrm>
            <a:off x="1612900" y="1051560"/>
            <a:ext cx="10579100" cy="6198870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2800" dirty="0">
                <a:latin typeface="黑体" panose="02010609060101010101" pitchFamily="49" charset="-122"/>
                <a:ea typeface="华文细黑" panose="02010600040101010101" pitchFamily="2" charset="-122"/>
              </a:rPr>
              <a:t>  </a:t>
            </a:r>
            <a:r>
              <a:rPr lang="zh-CN" altLang="en-US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）康复服务网络</a:t>
            </a:r>
            <a:endParaRPr lang="zh-CN" altLang="en-US" sz="28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不同需求</a:t>
            </a:r>
            <a:endParaRPr lang="en-US" altLang="zh-CN" sz="28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不同人群</a:t>
            </a:r>
            <a:endParaRPr lang="en-US" altLang="zh-CN" sz="28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不同方式</a:t>
            </a:r>
            <a:endParaRPr lang="en-US" altLang="zh-CN" sz="28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不同地点</a:t>
            </a:r>
            <a:endParaRPr lang="en-US" altLang="zh-CN" sz="28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不同服务提供者 </a:t>
            </a:r>
            <a:endParaRPr lang="zh-CN" altLang="en-US" sz="2800" b="1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None/>
            </a:pPr>
            <a:endParaRPr lang="zh-CN" altLang="en-US" sz="2800" dirty="0">
              <a:latin typeface="黑体" panose="02010609060101010101" pitchFamily="49" charset="-122"/>
              <a:ea typeface="华文细黑" panose="02010600040101010101" pitchFamily="2" charset="-122"/>
            </a:endParaRPr>
          </a:p>
          <a:p>
            <a:pPr>
              <a:buNone/>
            </a:pPr>
            <a:endParaRPr lang="en-US" altLang="zh-CN" sz="2800" dirty="0">
              <a:latin typeface="黑体" panose="02010609060101010101" pitchFamily="49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个体服务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组织管理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能力提升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技术指导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效果评估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90000"/>
              </a:lnSpc>
              <a:buNone/>
            </a:pP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kern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二、制定工作计划与培训人员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管理人员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康复指导人员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基层康复人员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志愿工作者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残疾人及其亲友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50000"/>
              </a:lnSpc>
            </a:pPr>
            <a:r>
              <a:rPr lang="zh-CN" altLang="en-US" sz="2800" dirty="0">
                <a:sym typeface="+mn-ea"/>
              </a:rPr>
              <a:t>社会公众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（一）建立工作队伍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buClrTx/>
              <a:buNone/>
            </a:pPr>
            <a:r>
              <a:rPr lang="en-US" altLang="zh-CN" sz="2800" dirty="0">
                <a:solidFill>
                  <a:srgbClr val="002060"/>
                </a:solidFill>
                <a:sym typeface="+mn-ea"/>
              </a:rPr>
              <a:t>  1</a:t>
            </a:r>
            <a:r>
              <a:rPr lang="zh-CN" altLang="en-US" sz="2800" dirty="0">
                <a:solidFill>
                  <a:srgbClr val="002060"/>
                </a:solidFill>
                <a:sym typeface="+mn-ea"/>
              </a:rPr>
              <a:t>、制定培训计划</a:t>
            </a:r>
            <a:endParaRPr lang="zh-CN" altLang="en-US" sz="2800" b="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培训目标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培训对象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培训时间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培训内容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培训方式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师资与教材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考核办法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（二）培训人员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2800" dirty="0">
                <a:sym typeface="+mn-ea"/>
              </a:rPr>
              <a:t>2</a:t>
            </a:r>
            <a:r>
              <a:rPr lang="zh-CN" altLang="en-US" sz="2800" dirty="0">
                <a:sym typeface="+mn-ea"/>
              </a:rPr>
              <a:t>、开展分类培训</a:t>
            </a:r>
            <a:endParaRPr lang="zh-CN" altLang="en-US" sz="28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管理人员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指导人员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社区康复协调员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社区康复员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志愿者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2" indent="266700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sz="2800" dirty="0">
                <a:sym typeface="+mn-ea"/>
              </a:rPr>
              <a:t>残疾人及其亲友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7175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（二）培训人员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标注 47"/>
          <p:cNvSpPr/>
          <p:nvPr>
            <p:custDataLst>
              <p:tags r:id="rId2"/>
            </p:custDataLst>
          </p:nvPr>
        </p:nvSpPr>
        <p:spPr>
          <a:xfrm>
            <a:off x="6537902" y="3883660"/>
            <a:ext cx="4033838" cy="539750"/>
          </a:xfrm>
          <a:prstGeom prst="wedgeRoundRectCallout">
            <a:avLst>
              <a:gd name="adj1" fmla="val -57212"/>
              <a:gd name="adj2" fmla="val -21672"/>
              <a:gd name="adj3" fmla="val 16667"/>
            </a:avLst>
          </a:prstGeom>
          <a:solidFill>
            <a:srgbClr val="6DAB02"/>
          </a:solidFill>
          <a:ln w="12700" cap="flat" cmpd="sng" algn="ctr">
            <a:solidFill>
              <a:srgbClr val="F1F1F1"/>
            </a:solidFill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98040" y="3883660"/>
            <a:ext cx="1296987" cy="539750"/>
          </a:xfrm>
          <a:prstGeom prst="rect">
            <a:avLst/>
          </a:prstGeom>
          <a:noFill/>
          <a:ln w="9525">
            <a:solidFill>
              <a:srgbClr val="67A50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zh-CN" sz="2400" b="1" dirty="0"/>
              <a:t>任务二</a:t>
            </a:r>
            <a:endParaRPr lang="zh-CN" altLang="en-US" sz="2400" b="1" kern="0" dirty="0">
              <a:solidFill>
                <a:prstClr val="black"/>
              </a:solidFill>
            </a:endParaRPr>
          </a:p>
        </p:txBody>
      </p:sp>
      <p:sp>
        <p:nvSpPr>
          <p:cNvPr id="13" name="TextBox 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76027" y="3910648"/>
            <a:ext cx="35496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400" b="1" dirty="0">
                <a:latin typeface="Calibri" panose="020F0502020204030204" pitchFamily="34" charset="0"/>
                <a:ea typeface="微软雅黑" panose="020B0503020204020204" pitchFamily="34" charset="-122"/>
              </a:rPr>
              <a:t>我国社区康复的组织实施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4" name="组合 1"/>
          <p:cNvGrpSpPr/>
          <p:nvPr>
            <p:custDataLst>
              <p:tags r:id="rId5"/>
            </p:custDataLst>
          </p:nvPr>
        </p:nvGrpSpPr>
        <p:grpSpPr bwMode="auto">
          <a:xfrm>
            <a:off x="5097722" y="2085975"/>
            <a:ext cx="5399088" cy="539750"/>
            <a:chOff x="1888376" y="1520825"/>
            <a:chExt cx="5399837" cy="540285"/>
          </a:xfrm>
        </p:grpSpPr>
        <p:sp>
          <p:nvSpPr>
            <p:cNvPr id="15" name="圆角矩形标注 50"/>
            <p:cNvSpPr/>
            <p:nvPr>
              <p:custDataLst>
                <p:tags r:id="rId6"/>
              </p:custDataLst>
            </p:nvPr>
          </p:nvSpPr>
          <p:spPr>
            <a:xfrm>
              <a:off x="3253815" y="1520825"/>
              <a:ext cx="4034398" cy="540285"/>
            </a:xfrm>
            <a:prstGeom prst="wedgeRoundRectCallout">
              <a:avLst>
                <a:gd name="adj1" fmla="val -57212"/>
                <a:gd name="adj2" fmla="val -21672"/>
                <a:gd name="adj3" fmla="val 16667"/>
              </a:avLst>
            </a:prstGeom>
            <a:solidFill>
              <a:srgbClr val="6DAB02"/>
            </a:solidFill>
            <a:ln w="12700" cap="flat" cmpd="sng" algn="ctr">
              <a:solidFill>
                <a:srgbClr val="F1F1F1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1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888376" y="1520825"/>
              <a:ext cx="1297168" cy="540285"/>
            </a:xfrm>
            <a:prstGeom prst="rect">
              <a:avLst/>
            </a:prstGeom>
            <a:noFill/>
            <a:ln w="9525">
              <a:solidFill>
                <a:srgbClr val="67A502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zh-CN" sz="2400" b="1" dirty="0"/>
                <a:t>任务</a:t>
              </a:r>
              <a:r>
                <a:rPr lang="zh-CN" altLang="en-US" sz="2400" b="1" dirty="0"/>
                <a:t>一</a:t>
              </a:r>
              <a:endParaRPr lang="zh-CN" altLang="en-US" sz="24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9" name="TextBox 12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563371" y="1556058"/>
              <a:ext cx="3312414" cy="4608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None/>
              </a:pPr>
              <a:r>
                <a:rPr lang="zh-CN" altLang="en-US" sz="2400" b="1" dirty="0">
                  <a:latin typeface="Calibri" panose="020F0502020204030204" pitchFamily="34" charset="0"/>
                  <a:ea typeface="微软雅黑" panose="020B0503020204020204" pitchFamily="34" charset="-122"/>
                </a:rPr>
                <a:t>社区康复概念</a:t>
              </a:r>
              <a:endParaRPr lang="zh-CN" altLang="en-US" sz="2400" b="1" dirty="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266700" algn="just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2800" dirty="0">
                <a:sym typeface="+mn-ea"/>
              </a:rPr>
              <a:t>3</a:t>
            </a:r>
            <a:r>
              <a:rPr lang="zh-CN" altLang="en-US" sz="2800" dirty="0">
                <a:sym typeface="+mn-ea"/>
              </a:rPr>
              <a:t>、建立培训工作档案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培训计划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课程安排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培训班登记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学员考勤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考核结果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教学效果评估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1" indent="266700"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 dirty="0">
                <a:sym typeface="+mn-ea"/>
              </a:rPr>
              <a:t>培训后学员在岗情况等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7175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（二）培训人员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dirty="0">
                <a:sym typeface="+mn-ea"/>
              </a:rPr>
              <a:t>（一）调查目的</a:t>
            </a:r>
            <a:endParaRPr lang="zh-CN" altLang="en-US" dirty="0">
              <a:sym typeface="+mn-ea"/>
            </a:endParaRPr>
          </a:p>
          <a:p>
            <a:pPr algn="just"/>
            <a:r>
              <a:rPr lang="zh-CN" altLang="en-US" dirty="0">
                <a:sym typeface="+mn-ea"/>
              </a:rPr>
              <a:t>（二）调查方法</a:t>
            </a:r>
            <a:endParaRPr lang="zh-CN" altLang="en-US" dirty="0">
              <a:sym typeface="+mn-ea"/>
            </a:endParaRPr>
          </a:p>
          <a:p>
            <a:pPr algn="just"/>
            <a:r>
              <a:rPr lang="zh-CN" altLang="en-US" dirty="0">
                <a:sym typeface="+mn-ea"/>
              </a:rPr>
              <a:t>（三）调查内容</a:t>
            </a:r>
            <a:endParaRPr lang="zh-CN" altLang="en-US" dirty="0">
              <a:sym typeface="+mn-ea"/>
            </a:endParaRPr>
          </a:p>
          <a:p>
            <a:pPr algn="just"/>
            <a:r>
              <a:rPr lang="zh-CN" altLang="en-US" dirty="0">
                <a:sym typeface="+mn-ea"/>
              </a:rPr>
              <a:t>（四）调查流程   </a:t>
            </a:r>
            <a:endParaRPr lang="zh-CN" altLang="en-US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722630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dirty="0">
                <a:sym typeface="+mn-ea"/>
              </a:rPr>
              <a:t>（一）调查目的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①提供规划依据；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②实现精准服务；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zh-CN" altLang="en-US" dirty="0">
                <a:sym typeface="+mn-ea"/>
              </a:rPr>
              <a:t> ③分析本地特点，实现“人人享有康复”；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zh-CN" altLang="en-US" dirty="0">
                <a:sym typeface="+mn-ea"/>
              </a:rPr>
              <a:t> ④动态评估效果，优化服务。 </a:t>
            </a:r>
            <a:endParaRPr lang="zh-CN" altLang="en-US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722630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dirty="0">
                <a:sym typeface="+mn-ea"/>
              </a:rPr>
              <a:t>（二）调查方法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1. 采取普查方法；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2. 线索调查</a:t>
            </a:r>
            <a:r>
              <a:rPr lang="zh-CN" altLang="en-US" dirty="0">
                <a:sym typeface="+mn-ea"/>
              </a:rPr>
              <a:t>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zh-CN" altLang="en-US" dirty="0">
                <a:sym typeface="+mn-ea"/>
              </a:rPr>
              <a:t> 3. 专业调查与社会调查相结合；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zh-CN" altLang="en-US" dirty="0">
                <a:sym typeface="+mn-ea"/>
              </a:rPr>
              <a:t> 4. 调查与服务相结合； 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5. 收阅残疾人相关资料</a:t>
            </a:r>
            <a:endParaRPr lang="zh-CN" altLang="en-US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722630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dirty="0">
                <a:sym typeface="+mn-ea"/>
              </a:rPr>
              <a:t>（二）调查内容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1. 一般性资料</a:t>
            </a:r>
            <a:r>
              <a:rPr lang="zh-CN" altLang="en-US" dirty="0">
                <a:sym typeface="+mn-ea"/>
              </a:rPr>
              <a:t>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dirty="0">
                <a:sym typeface="+mn-ea"/>
              </a:rPr>
              <a:t> </a:t>
            </a:r>
            <a:r>
              <a:rPr dirty="0">
                <a:sym typeface="+mn-ea"/>
              </a:rPr>
              <a:t>2. 残疾状况</a:t>
            </a:r>
            <a:r>
              <a:rPr lang="zh-CN" altLang="en-US" dirty="0">
                <a:sym typeface="+mn-ea"/>
              </a:rPr>
              <a:t>；</a:t>
            </a:r>
            <a:endParaRPr lang="zh-CN" altLang="en-US" dirty="0">
              <a:sym typeface="+mn-ea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zh-CN" altLang="en-US" dirty="0">
                <a:sym typeface="+mn-ea"/>
              </a:rPr>
              <a:t> 3. 康复需求；</a:t>
            </a:r>
            <a:endParaRPr lang="zh-CN" altLang="en-US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531241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调查需求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全面评估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制定服务计划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提供个性化服务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针对性转介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服务效果评估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266700" algn="just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跟踪随访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282700"/>
            <a:ext cx="8248015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2060"/>
                </a:solidFill>
                <a:sym typeface="+mn-ea"/>
              </a:rPr>
              <a:t>以人为本，重视个人意愿和不同阶段需要 </a:t>
            </a:r>
            <a:endParaRPr lang="zh-CN" altLang="en-US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2060"/>
                </a:solidFill>
                <a:sym typeface="+mn-ea"/>
              </a:rPr>
              <a:t>以“能”为基础的康复服务</a:t>
            </a:r>
            <a:endParaRPr lang="zh-CN" altLang="en-US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2060"/>
                </a:solidFill>
                <a:sym typeface="+mn-ea"/>
              </a:rPr>
              <a:t>就近就便、因地制宜、因人而异、简单易行</a:t>
            </a:r>
            <a:endParaRPr lang="zh-CN" altLang="en-US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2060"/>
                </a:solidFill>
                <a:sym typeface="+mn-ea"/>
              </a:rPr>
              <a:t>鼓励残疾人和家庭的自发康复和自我管理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71755"/>
            <a:ext cx="379603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三、开展需求调查</a:t>
            </a:r>
            <a:br>
              <a:rPr lang="zh-CN" altLang="en-US" sz="3200" b="1" dirty="0">
                <a:ea typeface="宋体" panose="02010600030101010101" pitchFamily="2" charset="-122"/>
                <a:sym typeface="+mn-ea"/>
              </a:rPr>
            </a:b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908685"/>
            <a:ext cx="8872855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（一）残疾筛查 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（二）医疗康复服务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（三）训练指导服务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（四）日间照料服务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（五）工（农、娱）疗服务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（六）职业康复服务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（七）心理支持服务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（八）知识普及服务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71755"/>
            <a:ext cx="4495800" cy="5403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200" b="1" dirty="0">
                <a:sym typeface="+mn-ea"/>
              </a:rPr>
              <a:t>四、提供社区康复服务</a:t>
            </a:r>
            <a:endParaRPr lang="zh-CN" altLang="en-US" sz="3200" b="1" dirty="0">
              <a:sym typeface="+mn-ea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052830"/>
            <a:ext cx="8248015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1.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立法保障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2.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政府主导、部门配合共同推进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3.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社会化工作方式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4.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全面康复的模式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5.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分类指导，因地制宜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6.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适宜技术与传统方法相结合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7.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融合发展的理念不断深入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8742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五、我国社区康复特点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052830"/>
            <a:ext cx="8248015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1.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康复需求数量大</a:t>
            </a:r>
            <a:endParaRPr lang="en-US" altLang="zh-CN" b="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2.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城乡发展不平衡</a:t>
            </a:r>
            <a:endParaRPr lang="en-US" altLang="zh-CN" b="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3.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服务内容有待丰富</a:t>
            </a:r>
            <a:endParaRPr lang="en-US" altLang="zh-CN" b="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4.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服务质量尚需提高</a:t>
            </a:r>
            <a:endParaRPr lang="en-US" altLang="zh-CN" b="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5.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服务形式有待拓宽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8742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六、问题与挑战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知识目标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1692272" y="3977810"/>
            <a:ext cx="2325373" cy="922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1" kern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了解社区康复服务的主要内容。</a:t>
            </a:r>
            <a:endParaRPr lang="zh-CN" altLang="en-US" b="1" dirty="0">
              <a:solidFill>
                <a:srgbClr val="0009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2"/>
          <p:cNvSpPr txBox="1"/>
          <p:nvPr/>
        </p:nvSpPr>
        <p:spPr>
          <a:xfrm flipH="1">
            <a:off x="4954270" y="4088765"/>
            <a:ext cx="2655570" cy="14198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kern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熟悉我国社区康复组织实施的工作体系，以及康复需求调查的目的、方法、内容、流程。</a:t>
            </a:r>
            <a:endParaRPr lang="zh-CN" altLang="en-US" dirty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314690" y="4088765"/>
            <a:ext cx="2618105" cy="14198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kern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掌握国际社区康复和国内社区康复的定义、社区康复的原则及主要人力资源。</a:t>
            </a:r>
            <a:endParaRPr lang="zh-CN" altLang="en-US" b="1" dirty="0">
              <a:solidFill>
                <a:srgbClr val="0009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5" grpId="0" bldLvl="0" animBg="1"/>
      <p:bldP spid="6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052830"/>
            <a:ext cx="8248015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olidFill>
                  <a:srgbClr val="002060"/>
                </a:solidFill>
                <a:sym typeface="+mn-ea"/>
              </a:rPr>
              <a:t>6.</a:t>
            </a:r>
            <a:r>
              <a:rPr lang="zh-CN" altLang="en-US" dirty="0">
                <a:solidFill>
                  <a:srgbClr val="002060"/>
                </a:solidFill>
                <a:sym typeface="+mn-ea"/>
              </a:rPr>
              <a:t>规范化程度有待加强</a:t>
            </a:r>
            <a:endParaRPr lang="en-US" altLang="zh-CN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ym typeface="+mn-ea"/>
              </a:rPr>
              <a:t>7.</a:t>
            </a:r>
            <a:r>
              <a:rPr lang="zh-CN" altLang="en-US" dirty="0">
                <a:sym typeface="+mn-ea"/>
              </a:rPr>
              <a:t>个性化程度不高</a:t>
            </a:r>
            <a:endParaRPr lang="en-US" altLang="zh-CN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ym typeface="+mn-ea"/>
              </a:rPr>
              <a:t>8.</a:t>
            </a:r>
            <a:r>
              <a:rPr lang="zh-CN" altLang="en-US" dirty="0">
                <a:sym typeface="+mn-ea"/>
              </a:rPr>
              <a:t>部门协调不足</a:t>
            </a:r>
            <a:endParaRPr lang="en-US" altLang="zh-CN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ym typeface="+mn-ea"/>
              </a:rPr>
              <a:t>9.</a:t>
            </a:r>
            <a:r>
              <a:rPr lang="zh-CN" altLang="en-US" dirty="0">
                <a:sym typeface="+mn-ea"/>
              </a:rPr>
              <a:t>专业人员数量与水平不足</a:t>
            </a:r>
            <a:endParaRPr lang="en-US" altLang="zh-CN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Clr>
                <a:srgbClr val="0000FF"/>
              </a:buClr>
              <a:buNone/>
            </a:pPr>
            <a:r>
              <a:rPr lang="en-US" altLang="zh-CN" dirty="0">
                <a:sym typeface="+mn-ea"/>
              </a:rPr>
              <a:t>10.</a:t>
            </a:r>
            <a:r>
              <a:rPr lang="zh-CN" altLang="en-US" dirty="0">
                <a:sym typeface="+mn-ea"/>
              </a:rPr>
              <a:t>机构康复与社区康复衔接松散</a:t>
            </a: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8742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六、问题与挑战</a:t>
            </a:r>
            <a:endParaRPr lang="zh-CN" altLang="en-US" sz="3200" b="1" kern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052830"/>
            <a:ext cx="906145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1.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贯彻落实社区康复法规、政策。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2.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将社区康复服务作为残疾人实现小康的重要举措。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3.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充分利用公共服务资源平台。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4.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进一步加强康复人才队伍建设。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5.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政府购买残疾人康复服务。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6.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进一步加强基层康复服务能力建设。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7.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加大农村残疾人社区康复扶持和指导力度。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8.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加强社区残疾预防工作。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9.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将</a:t>
            </a: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《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社区康复指南</a:t>
            </a: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》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cs typeface="+mn-cs"/>
                <a:sym typeface="+mn-ea"/>
              </a:rPr>
              <a:t>本土化</a:t>
            </a: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ea typeface="华文细黑" panose="02010600040101010101" pitchFamily="2" charset="-122"/>
                <a:cs typeface="+mn-cs"/>
                <a:sym typeface="+mn-ea"/>
              </a:rPr>
              <a:t>。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8742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七、对策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Rectangle 3"/>
          <p:cNvSpPr>
            <a:spLocks noGrp="1"/>
          </p:cNvSpPr>
          <p:nvPr/>
        </p:nvSpPr>
        <p:spPr>
          <a:xfrm>
            <a:off x="1631315" y="1052830"/>
            <a:ext cx="3148330" cy="6208395"/>
          </a:xfrm>
          <a:solidFill>
            <a:srgbClr val="FFFFFF"/>
          </a:solidFill>
        </p:spPr>
        <p:txBody>
          <a:bodyPr vert="horz" wrap="square" lIns="121920" tIns="60960" rIns="121920" bIns="60960" anchor="t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1.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理念与行动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2.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提供与接受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3.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个性化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4.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顺应趋势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5.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社会化方式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6.</a:t>
            </a:r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cs"/>
                <a:sym typeface="+mn-ea"/>
              </a:rPr>
              <a:t>内容丰富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zh-CN" sz="2800" dirty="0">
              <a:latin typeface="宋体" panose="0201060003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71755"/>
            <a:ext cx="87426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我国社区康复的展望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24245" y="1052830"/>
            <a:ext cx="6096000" cy="41833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7.</a:t>
            </a:r>
            <a:r>
              <a:rPr lang="zh-CN" altLang="en-US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人员多样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8.</a:t>
            </a:r>
            <a:r>
              <a:rPr lang="zh-CN" altLang="en-US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流程有效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9.</a:t>
            </a:r>
            <a:r>
              <a:rPr lang="zh-CN" altLang="en-US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管理规范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10.</a:t>
            </a:r>
            <a:r>
              <a:rPr lang="zh-CN" altLang="en-US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经费提供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11.</a:t>
            </a:r>
            <a:r>
              <a:rPr lang="zh-CN" altLang="en-US" sz="2800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质量控制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华文细黑" panose="020106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中南大学出版社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803" y="228917"/>
            <a:ext cx="10564260" cy="55435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5821" y="2413337"/>
            <a:ext cx="8060358" cy="101473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任务一</a:t>
            </a:r>
            <a:r>
              <a:rPr lang="en-US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zh-CN" altLang="zh-CN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社区康复概念</a:t>
            </a:r>
            <a:endParaRPr lang="zh-CN" altLang="zh-CN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559560" y="1629410"/>
            <a:ext cx="9331325" cy="37490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 kern="1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zh-CN" sz="2000" b="1" kern="1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目前我国城乡普遍开展社区康复服务，依托卫生、民政、残联等部门在基层设立的社区卫生服务中心、社区服务场所、温馨家园等资源为残疾人、老年人、慢性病人等康复服务对象开展康复服务。不同的基层服务机构，其工作人员的职责范围明确，内容不同。社区康复服务内容融入到基层各种服务机构中。这种情况下，隶属不同部门的基层工作人员在开展社区康复服务时，应该开展哪些内容的培训，成为社区康复工作开展需要考虑问题。</a:t>
            </a:r>
            <a:endParaRPr lang="zh-CN" altLang="zh-CN" sz="2000" b="1" kern="1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9560" y="4508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</a:t>
            </a:r>
            <a:r>
              <a:rPr lang="en-US" altLang="zh-CN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社区康复概念</a:t>
            </a:r>
            <a:endParaRPr lang="zh-CN" altLang="en-US" sz="3200" b="1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59560" y="4508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</a:t>
            </a:r>
            <a:r>
              <a:rPr lang="en-US" altLang="zh-CN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 b="1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社区康复概念</a:t>
            </a:r>
            <a:endParaRPr lang="zh-CN" altLang="en-US" sz="3200" b="1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59560" y="1196975"/>
            <a:ext cx="678815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kern="10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zh-CN" sz="2000" b="1" kern="10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社区康复的内容包括哪些方面？</a:t>
            </a:r>
            <a:endParaRPr kumimoji="0" lang="zh-CN" altLang="zh-CN" sz="2000" b="1" i="0" u="none" strike="noStrike" kern="10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kern="10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zh-CN" sz="2000" b="1" kern="10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开展社区康复的原则有哪些？</a:t>
            </a:r>
            <a:endParaRPr lang="zh-CN" altLang="zh-CN" sz="2000" b="1" kern="10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31315" y="44450"/>
            <a:ext cx="74758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一、国际社区康复的产生与发展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1315" y="1124585"/>
            <a:ext cx="6096000" cy="36658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426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社区康复的产生</a:t>
            </a:r>
            <a:endParaRPr lang="en-US" altLang="zh-CN" sz="426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完整的康复概念形成</a:t>
            </a:r>
            <a:endParaRPr lang="en-US" altLang="zh-CN" sz="37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机构式康复形成</a:t>
            </a:r>
            <a:endParaRPr lang="en-US" altLang="zh-CN" sz="373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028700" lvl="1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社区康复思想逐渐形成</a:t>
            </a:r>
            <a:endParaRPr lang="zh-CN" altLang="en-US" sz="3735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11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12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13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1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commondata" val="eyJoZGlkIjoiZWZhYzY1ZjEwYzE0MTgzYzYwNzAzNDFlNTliNGYwMzg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7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8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ags/tag9.xml><?xml version="1.0" encoding="utf-8"?>
<p:tagLst xmlns:p="http://schemas.openxmlformats.org/presentationml/2006/main">
  <p:tag name="KSO_WM_DIAGRAM_VIRTUALLY_FRAME" val="{&quot;height&quot;:329.5,&quot;left&quot;:401.4204724409449,&quot;top&quot;:119.05,&quot;width&quot;:466.6249606299212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013TGp_Medical_light_v2</Template>
  <TotalTime>0</TotalTime>
  <Words>4057</Words>
  <Application>WPS 演示</Application>
  <PresentationFormat/>
  <Paragraphs>410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53</vt:i4>
      </vt:variant>
    </vt:vector>
  </HeadingPairs>
  <TitlesOfParts>
    <vt:vector size="70" baseType="lpstr">
      <vt:lpstr>Arial</vt:lpstr>
      <vt:lpstr>宋体</vt:lpstr>
      <vt:lpstr>Wingdings</vt:lpstr>
      <vt:lpstr>黑体</vt:lpstr>
      <vt:lpstr>微软雅黑</vt:lpstr>
      <vt:lpstr>华文细黑</vt:lpstr>
      <vt:lpstr>字魂70号-灵悦黑体</vt:lpstr>
      <vt:lpstr>Calibri</vt:lpstr>
      <vt:lpstr>Calibri</vt:lpstr>
      <vt:lpstr>Segoe UI</vt:lpstr>
      <vt:lpstr>Wingdings</vt:lpstr>
      <vt:lpstr>Wingdings 2</vt:lpstr>
      <vt:lpstr>Arial Unicode MS</vt:lpstr>
      <vt:lpstr>Wingdings 2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keke</dc:creator>
  <cp:lastModifiedBy>WPS_1751534095</cp:lastModifiedBy>
  <cp:revision>84</cp:revision>
  <dcterms:created xsi:type="dcterms:W3CDTF">2009-03-07T03:09:00Z</dcterms:created>
  <dcterms:modified xsi:type="dcterms:W3CDTF">2025-10-22T07:25:34Z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FC77E6DE56F343808044DA4321CE64BE_12</vt:lpwstr>
  </property>
</Properties>
</file>